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9" r:id="rId4"/>
    <p:sldId id="266" r:id="rId5"/>
    <p:sldId id="258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FAB03-2920-43C8-8499-8E1ED9B16301}" type="datetimeFigureOut">
              <a:rPr lang="ar-SA" smtClean="0"/>
              <a:t>23/02/1446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F3D43-AC1D-4596-AA60-A31BD0B63A5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9794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FAB03-2920-43C8-8499-8E1ED9B16301}" type="datetimeFigureOut">
              <a:rPr lang="ar-SA" smtClean="0"/>
              <a:t>23/02/1446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F3D43-AC1D-4596-AA60-A31BD0B63A5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78518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FAB03-2920-43C8-8499-8E1ED9B16301}" type="datetimeFigureOut">
              <a:rPr lang="ar-SA" smtClean="0"/>
              <a:t>23/02/1446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F3D43-AC1D-4596-AA60-A31BD0B63A5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1193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FAB03-2920-43C8-8499-8E1ED9B16301}" type="datetimeFigureOut">
              <a:rPr lang="ar-SA" smtClean="0"/>
              <a:t>23/02/1446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F3D43-AC1D-4596-AA60-A31BD0B63A5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03802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FAB03-2920-43C8-8499-8E1ED9B16301}" type="datetimeFigureOut">
              <a:rPr lang="ar-SA" smtClean="0"/>
              <a:t>23/02/1446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F3D43-AC1D-4596-AA60-A31BD0B63A5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63138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FAB03-2920-43C8-8499-8E1ED9B16301}" type="datetimeFigureOut">
              <a:rPr lang="ar-SA" smtClean="0"/>
              <a:t>23/02/1446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F3D43-AC1D-4596-AA60-A31BD0B63A5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55710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FAB03-2920-43C8-8499-8E1ED9B16301}" type="datetimeFigureOut">
              <a:rPr lang="ar-SA" smtClean="0"/>
              <a:t>23/02/1446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F3D43-AC1D-4596-AA60-A31BD0B63A5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84807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FAB03-2920-43C8-8499-8E1ED9B16301}" type="datetimeFigureOut">
              <a:rPr lang="ar-SA" smtClean="0"/>
              <a:t>23/02/1446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F3D43-AC1D-4596-AA60-A31BD0B63A5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1953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FAB03-2920-43C8-8499-8E1ED9B16301}" type="datetimeFigureOut">
              <a:rPr lang="ar-SA" smtClean="0"/>
              <a:t>23/02/1446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F3D43-AC1D-4596-AA60-A31BD0B63A5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14541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FAB03-2920-43C8-8499-8E1ED9B16301}" type="datetimeFigureOut">
              <a:rPr lang="ar-SA" smtClean="0"/>
              <a:t>23/02/1446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F3D43-AC1D-4596-AA60-A31BD0B63A5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31592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FAB03-2920-43C8-8499-8E1ED9B16301}" type="datetimeFigureOut">
              <a:rPr lang="ar-SA" smtClean="0"/>
              <a:t>23/02/1446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F3D43-AC1D-4596-AA60-A31BD0B63A5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42065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FAB03-2920-43C8-8499-8E1ED9B16301}" type="datetimeFigureOut">
              <a:rPr lang="ar-SA" smtClean="0"/>
              <a:t>23/02/1446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F3D43-AC1D-4596-AA60-A31BD0B63A5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73716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881457" cy="6552728"/>
          </a:xfrm>
          <a:prstGeom prst="rect">
            <a:avLst/>
          </a:prstGeom>
        </p:spPr>
      </p:pic>
      <p:sp>
        <p:nvSpPr>
          <p:cNvPr id="5" name="TextBox 3"/>
          <p:cNvSpPr txBox="1"/>
          <p:nvPr/>
        </p:nvSpPr>
        <p:spPr>
          <a:xfrm>
            <a:off x="1482328" y="1803355"/>
            <a:ext cx="6131807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6600" b="1" dirty="0" smtClean="0">
                <a:solidFill>
                  <a:schemeClr val="accent6">
                    <a:lumMod val="50000"/>
                  </a:schemeClr>
                </a:solidFill>
              </a:rPr>
              <a:t>لــغـــتـــي الجميلة</a:t>
            </a:r>
          </a:p>
          <a:p>
            <a:pPr algn="ctr" rtl="1"/>
            <a:r>
              <a:rPr lang="ar-SA" sz="6600" b="1" dirty="0" smtClean="0">
                <a:solidFill>
                  <a:schemeClr val="accent6">
                    <a:lumMod val="50000"/>
                  </a:schemeClr>
                </a:solidFill>
              </a:rPr>
              <a:t>الصف الرابع </a:t>
            </a:r>
            <a:r>
              <a:rPr lang="ar-SA" sz="6600" b="1" dirty="0" err="1" smtClean="0">
                <a:solidFill>
                  <a:schemeClr val="accent6">
                    <a:lumMod val="50000"/>
                  </a:schemeClr>
                </a:solidFill>
              </a:rPr>
              <a:t>الإبتدائي</a:t>
            </a:r>
            <a:endParaRPr lang="ar-SA" sz="66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 rtl="1"/>
            <a:r>
              <a:rPr lang="ar-SA" sz="6600" b="1" dirty="0" smtClean="0">
                <a:solidFill>
                  <a:schemeClr val="accent6">
                    <a:lumMod val="50000"/>
                  </a:schemeClr>
                </a:solidFill>
              </a:rPr>
              <a:t>الفصل الدراسي الأول</a:t>
            </a:r>
          </a:p>
        </p:txBody>
      </p:sp>
    </p:spTree>
    <p:extLst>
      <p:ext uri="{BB962C8B-B14F-4D97-AF65-F5344CB8AC3E}">
        <p14:creationId xmlns:p14="http://schemas.microsoft.com/office/powerpoint/2010/main" val="188494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777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48880"/>
            <a:ext cx="6009536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226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 descr="exclusive-school-for-girl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00" y="340283"/>
            <a:ext cx="8284719" cy="6103934"/>
          </a:xfrm>
          <a:prstGeom prst="rect">
            <a:avLst/>
          </a:prstGeom>
          <a:ln w="88900" cap="sq" cmpd="thickThin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sp>
        <p:nvSpPr>
          <p:cNvPr id="5" name="وسيلة شرح على شكل سحابة 4"/>
          <p:cNvSpPr/>
          <p:nvPr/>
        </p:nvSpPr>
        <p:spPr>
          <a:xfrm>
            <a:off x="6783979" y="675465"/>
            <a:ext cx="1857388" cy="1928826"/>
          </a:xfrm>
          <a:prstGeom prst="cloudCallout">
            <a:avLst>
              <a:gd name="adj1" fmla="val 10815"/>
              <a:gd name="adj2" fmla="val 67015"/>
            </a:avLst>
          </a:prstGeom>
          <a:solidFill>
            <a:srgbClr val="FFFF66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6" name="وسيلة شرح بيضاوية 5"/>
          <p:cNvSpPr/>
          <p:nvPr/>
        </p:nvSpPr>
        <p:spPr>
          <a:xfrm>
            <a:off x="5286380" y="610546"/>
            <a:ext cx="1571636" cy="1857388"/>
          </a:xfrm>
          <a:prstGeom prst="wedgeEllipseCallout">
            <a:avLst>
              <a:gd name="adj1" fmla="val -16677"/>
              <a:gd name="adj2" fmla="val 82427"/>
            </a:avLst>
          </a:prstGeom>
          <a:solidFill>
            <a:srgbClr val="88FCD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7" name="وسيلة شرح بيضاوية 6"/>
          <p:cNvSpPr/>
          <p:nvPr/>
        </p:nvSpPr>
        <p:spPr>
          <a:xfrm>
            <a:off x="2286000" y="998538"/>
            <a:ext cx="1428750" cy="1428750"/>
          </a:xfrm>
          <a:prstGeom prst="wedgeEllipseCallout">
            <a:avLst>
              <a:gd name="adj1" fmla="val 26786"/>
              <a:gd name="adj2" fmla="val 85357"/>
            </a:avLst>
          </a:prstGeom>
          <a:solidFill>
            <a:srgbClr val="92D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6997700" y="1065213"/>
            <a:ext cx="1428750" cy="86360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>
            <a:flatTx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التحلي </a:t>
            </a: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بالأخلاق</a:t>
            </a: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الفاضلة</a:t>
            </a:r>
            <a:r>
              <a:rPr lang="ar-SA" sz="2800" dirty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5500694" y="1037414"/>
            <a:ext cx="114300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الحفاظ </a:t>
            </a: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على الهدوء </a:t>
            </a: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والانضباط </a:t>
            </a: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داخل الفصل 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0" name="Rectangle 21"/>
          <p:cNvSpPr>
            <a:spLocks noChangeArrowheads="1"/>
          </p:cNvSpPr>
          <p:nvPr/>
        </p:nvSpPr>
        <p:spPr bwMode="auto">
          <a:xfrm>
            <a:off x="2419350" y="1244600"/>
            <a:ext cx="11430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flatTx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العمل </a:t>
            </a: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بروح</a:t>
            </a: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الفريق</a:t>
            </a:r>
            <a:r>
              <a:rPr lang="ar-SA" sz="2400" b="1" dirty="0">
                <a:latin typeface="+mn-lt"/>
                <a:cs typeface="+mn-cs"/>
              </a:rPr>
              <a:t> </a:t>
            </a:r>
            <a:endParaRPr lang="en-US" sz="2400" b="1" dirty="0">
              <a:latin typeface="+mn-lt"/>
              <a:cs typeface="+mn-cs"/>
            </a:endParaRPr>
          </a:p>
        </p:txBody>
      </p:sp>
      <p:sp>
        <p:nvSpPr>
          <p:cNvPr id="11" name="وسيلة شرح على شكل سحابة 10"/>
          <p:cNvSpPr/>
          <p:nvPr/>
        </p:nvSpPr>
        <p:spPr>
          <a:xfrm>
            <a:off x="3893323" y="936601"/>
            <a:ext cx="1214446" cy="1928826"/>
          </a:xfrm>
          <a:prstGeom prst="cloudCallout">
            <a:avLst>
              <a:gd name="adj1" fmla="val 15021"/>
              <a:gd name="adj2" fmla="val 62500"/>
            </a:avLst>
          </a:prstGeom>
          <a:solidFill>
            <a:srgbClr val="F9636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12" name="مستطيل 11"/>
          <p:cNvSpPr/>
          <p:nvPr/>
        </p:nvSpPr>
        <p:spPr>
          <a:xfrm>
            <a:off x="2211388" y="1143000"/>
            <a:ext cx="45720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الاستماع </a:t>
            </a: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الجيد</a:t>
            </a: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والإنصات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3" name="WordArt 14"/>
          <p:cNvSpPr>
            <a:spLocks noChangeArrowheads="1" noChangeShapeType="1" noTextEdit="1"/>
          </p:cNvSpPr>
          <p:nvPr/>
        </p:nvSpPr>
        <p:spPr bwMode="auto">
          <a:xfrm>
            <a:off x="1847978" y="5141426"/>
            <a:ext cx="5715040" cy="12144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fromWordArt="1">
            <a:prstTxWarp prst="textPlain">
              <a:avLst>
                <a:gd name="adj" fmla="val 48945"/>
              </a:avLst>
            </a:prstTxWarp>
          </a:bodyPr>
          <a:lstStyle/>
          <a:p>
            <a:pPr algn="ctr" rtl="0">
              <a:defRPr/>
            </a:pPr>
            <a:r>
              <a:rPr lang="ar-SA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808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تم الاتفاق </a:t>
            </a:r>
          </a:p>
          <a:p>
            <a:pPr algn="ctr" rtl="0">
              <a:defRPr/>
            </a:pPr>
            <a:r>
              <a:rPr lang="ar-SA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808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بين معلمة لغتي الجميلة </a:t>
            </a:r>
          </a:p>
          <a:p>
            <a:pPr algn="ctr" rtl="0">
              <a:defRPr/>
            </a:pPr>
            <a:r>
              <a:rPr lang="ar-SA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8080"/>
                </a:solidFill>
                <a:latin typeface="Arial"/>
                <a:cs typeface="Arial"/>
              </a:rPr>
              <a:t>وطالبات الصف الرابع/ على التالي :</a:t>
            </a:r>
          </a:p>
        </p:txBody>
      </p:sp>
    </p:spTree>
    <p:extLst>
      <p:ext uri="{BB962C8B-B14F-4D97-AF65-F5344CB8AC3E}">
        <p14:creationId xmlns:p14="http://schemas.microsoft.com/office/powerpoint/2010/main" val="219222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850"/>
                            </p:stCondLst>
                            <p:childTnLst>
                              <p:par>
                                <p:cTn id="3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H\Desktop\وحدات الفصل الأول لعام 1441\صور جديييييدة\3139-9.jpg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2" b="7194"/>
          <a:stretch/>
        </p:blipFill>
        <p:spPr bwMode="auto">
          <a:xfrm>
            <a:off x="195726" y="510270"/>
            <a:ext cx="8676456" cy="6091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مجموعة 3"/>
          <p:cNvGrpSpPr/>
          <p:nvPr/>
        </p:nvGrpSpPr>
        <p:grpSpPr>
          <a:xfrm>
            <a:off x="3131007" y="510270"/>
            <a:ext cx="5507407" cy="739383"/>
            <a:chOff x="0" y="-113229"/>
            <a:chExt cx="7858179" cy="1478766"/>
          </a:xfrm>
        </p:grpSpPr>
        <p:sp>
          <p:nvSpPr>
            <p:cNvPr id="5" name="مستطيل 4"/>
            <p:cNvSpPr/>
            <p:nvPr/>
          </p:nvSpPr>
          <p:spPr>
            <a:xfrm>
              <a:off x="0" y="-113229"/>
              <a:ext cx="7858179" cy="1478766"/>
            </a:xfrm>
            <a:prstGeom prst="rect">
              <a:avLst/>
            </a:prstGeom>
            <a:solidFill>
              <a:srgbClr val="7AFA92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مستطيل 5"/>
            <p:cNvSpPr/>
            <p:nvPr/>
          </p:nvSpPr>
          <p:spPr>
            <a:xfrm>
              <a:off x="0" y="-113229"/>
              <a:ext cx="7858179" cy="14787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2880" tIns="182880" rIns="182880" bIns="182880" numCol="1" spcCol="1270" anchor="ctr" anchorCtr="0">
              <a:noAutofit/>
            </a:bodyPr>
            <a:lstStyle/>
            <a:p>
              <a:pPr lvl="0" algn="ctr" defTabSz="2133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3600" b="1" kern="1200" spc="50" dirty="0" smtClean="0">
                  <a:ln w="11430"/>
                  <a:solidFill>
                    <a:schemeClr val="tx1"/>
                  </a:solidFill>
                  <a:effectLst/>
                  <a:cs typeface="PT Bold Heading" pitchFamily="2" charset="-78"/>
                </a:rPr>
                <a:t>وحدة صحتي وبيئتي</a:t>
              </a:r>
              <a:endParaRPr lang="ar-SA" sz="3600" b="1" kern="1200" dirty="0">
                <a:solidFill>
                  <a:schemeClr val="tx1"/>
                </a:solidFill>
                <a:effectLst/>
                <a:cs typeface="PT Bold Heading" pitchFamily="2" charset="-78"/>
              </a:endParaRPr>
            </a:p>
          </p:txBody>
        </p:sp>
      </p:grpSp>
      <p:grpSp>
        <p:nvGrpSpPr>
          <p:cNvPr id="7" name="مجموعة 6"/>
          <p:cNvGrpSpPr/>
          <p:nvPr/>
        </p:nvGrpSpPr>
        <p:grpSpPr>
          <a:xfrm>
            <a:off x="534174" y="1487381"/>
            <a:ext cx="3740949" cy="1185540"/>
            <a:chOff x="3628" y="1365537"/>
            <a:chExt cx="4059548" cy="3105409"/>
          </a:xfrm>
          <a:scene3d>
            <a:camera prst="orthographicFront"/>
            <a:lightRig rig="flat" dir="t"/>
          </a:scene3d>
        </p:grpSpPr>
        <p:sp>
          <p:nvSpPr>
            <p:cNvPr id="8" name="مستطيل 7"/>
            <p:cNvSpPr/>
            <p:nvPr/>
          </p:nvSpPr>
          <p:spPr>
            <a:xfrm>
              <a:off x="3628" y="1365537"/>
              <a:ext cx="4059548" cy="3105409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tx1"/>
              </a:solidFill>
            </a:ln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9" name="مستطيل 8"/>
            <p:cNvSpPr/>
            <p:nvPr/>
          </p:nvSpPr>
          <p:spPr>
            <a:xfrm>
              <a:off x="3628" y="1365539"/>
              <a:ext cx="4059548" cy="242897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lvl="0" algn="ctr" defTabSz="1955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4000" b="1" kern="1200" dirty="0" smtClean="0">
                  <a:cs typeface="PT Bold Heading" pitchFamily="2" charset="-78"/>
                </a:rPr>
                <a:t>مدخل الوحدة</a:t>
              </a:r>
              <a:endParaRPr lang="ar-SA" sz="4000" b="1" kern="1200" dirty="0">
                <a:cs typeface="PT Bold Heading" pitchFamily="2" charset="-78"/>
              </a:endParaRPr>
            </a:p>
          </p:txBody>
        </p:sp>
      </p:grpSp>
      <p:grpSp>
        <p:nvGrpSpPr>
          <p:cNvPr id="10" name="مجموعة 9"/>
          <p:cNvGrpSpPr/>
          <p:nvPr/>
        </p:nvGrpSpPr>
        <p:grpSpPr>
          <a:xfrm>
            <a:off x="4413525" y="1487381"/>
            <a:ext cx="3493822" cy="1185539"/>
            <a:chOff x="4063176" y="1276753"/>
            <a:chExt cx="3791374" cy="3105409"/>
          </a:xfrm>
          <a:scene3d>
            <a:camera prst="orthographicFront"/>
            <a:lightRig rig="flat" dir="t"/>
          </a:scene3d>
        </p:grpSpPr>
        <p:sp>
          <p:nvSpPr>
            <p:cNvPr id="11" name="مستطيل 10"/>
            <p:cNvSpPr/>
            <p:nvPr/>
          </p:nvSpPr>
          <p:spPr>
            <a:xfrm>
              <a:off x="4063176" y="1276753"/>
              <a:ext cx="3791374" cy="3105409"/>
            </a:xfrm>
            <a:prstGeom prst="rect">
              <a:avLst/>
            </a:prstGeom>
            <a:ln>
              <a:solidFill>
                <a:schemeClr val="tx1"/>
              </a:solidFill>
            </a:ln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1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2" name="مستطيل 11"/>
            <p:cNvSpPr/>
            <p:nvPr/>
          </p:nvSpPr>
          <p:spPr>
            <a:xfrm>
              <a:off x="4063176" y="1276753"/>
              <a:ext cx="3791374" cy="310540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40030" tIns="240030" rIns="240030" bIns="240030" numCol="1" spcCol="1270" anchor="ctr" anchorCtr="0">
              <a:noAutofit/>
            </a:bodyPr>
            <a:lstStyle/>
            <a:p>
              <a:pPr lvl="0" algn="ctr" defTabSz="28003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4400" b="1" kern="1200" dirty="0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cs typeface="PT Bold Heading" pitchFamily="2" charset="-78"/>
                </a:rPr>
                <a:t>الوحدة الأولى</a:t>
              </a:r>
              <a:endParaRPr lang="ar-SA" sz="4400" b="0" kern="1200" dirty="0">
                <a:solidFill>
                  <a:srgbClr val="0070C0"/>
                </a:solidFill>
                <a:cs typeface="PT Bold Heading" pitchFamily="2" charset="-78"/>
              </a:endParaRPr>
            </a:p>
          </p:txBody>
        </p:sp>
      </p:grpSp>
      <p:sp>
        <p:nvSpPr>
          <p:cNvPr id="13" name="مستطيل 12"/>
          <p:cNvSpPr/>
          <p:nvPr/>
        </p:nvSpPr>
        <p:spPr>
          <a:xfrm>
            <a:off x="1658887" y="4467737"/>
            <a:ext cx="5507407" cy="7393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2880" tIns="182880" rIns="182880" bIns="182880" numCol="1" spcCol="1270" anchor="ctr" anchorCtr="0">
            <a:noAutofit/>
          </a:bodyPr>
          <a:lstStyle/>
          <a:p>
            <a:pPr lvl="0" algn="ctr" defTabSz="2133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3600" b="1" kern="1200" spc="50" dirty="0" smtClean="0">
                <a:ln w="11430"/>
                <a:solidFill>
                  <a:schemeClr val="tx1"/>
                </a:solidFill>
                <a:effectLst/>
                <a:cs typeface="PT Bold Heading" pitchFamily="2" charset="-78"/>
              </a:rPr>
              <a:t>ما المقصود بالفقرة  ؟</a:t>
            </a:r>
            <a:endParaRPr lang="ar-SA" sz="3600" b="1" kern="1200" dirty="0">
              <a:solidFill>
                <a:schemeClr val="tx1"/>
              </a:solidFill>
              <a:effectLst/>
              <a:cs typeface="PT Bold Heading" pitchFamily="2" charset="-78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4533954" y="3233045"/>
            <a:ext cx="417133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استراتيجية شريط الذكريات</a:t>
            </a:r>
            <a:endParaRPr lang="ar-SA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2128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5045"/>
            <a:ext cx="8568952" cy="6427909"/>
          </a:xfrm>
          <a:prstGeom prst="rect">
            <a:avLst/>
          </a:prstGeom>
        </p:spPr>
      </p:pic>
      <p:pic>
        <p:nvPicPr>
          <p:cNvPr id="4" name="صورة 3" descr="BABY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3308" y="908720"/>
            <a:ext cx="3565988" cy="42053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وسيلة شرح على شكل سحابة 4"/>
          <p:cNvSpPr/>
          <p:nvPr/>
        </p:nvSpPr>
        <p:spPr>
          <a:xfrm rot="20184799">
            <a:off x="746495" y="1189808"/>
            <a:ext cx="2902341" cy="2000250"/>
          </a:xfrm>
          <a:prstGeom prst="cloudCallout">
            <a:avLst>
              <a:gd name="adj1" fmla="val 95725"/>
              <a:gd name="adj2" fmla="val 110362"/>
            </a:avLst>
          </a:prstGeom>
          <a:solidFill>
            <a:srgbClr val="DE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3600" b="1" dirty="0" smtClean="0"/>
              <a:t>مشروع </a:t>
            </a:r>
            <a:r>
              <a:rPr lang="ar-SA" sz="3600" b="1" dirty="0"/>
              <a:t>الوحدة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3059832" y="4437112"/>
            <a:ext cx="5507407" cy="18415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2880" tIns="182880" rIns="182880" bIns="182880" numCol="1" spcCol="1270" anchor="ctr" anchorCtr="0">
            <a:noAutofit/>
          </a:bodyPr>
          <a:lstStyle/>
          <a:p>
            <a:pPr lvl="0" algn="ctr" defTabSz="2133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3600" b="1" kern="1200" spc="50" dirty="0" smtClean="0">
                <a:ln w="11430"/>
                <a:solidFill>
                  <a:schemeClr val="tx1"/>
                </a:solidFill>
                <a:effectLst/>
                <a:cs typeface="PT Bold Heading" pitchFamily="2" charset="-78"/>
              </a:rPr>
              <a:t>المشروع : </a:t>
            </a:r>
          </a:p>
          <a:p>
            <a:pPr lvl="0" algn="ctr" defTabSz="2133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3600" b="1" spc="50" dirty="0" smtClean="0">
                <a:ln w="11430"/>
                <a:solidFill>
                  <a:schemeClr val="tx1"/>
                </a:solidFill>
                <a:cs typeface="PT Bold Heading" pitchFamily="2" charset="-78"/>
              </a:rPr>
              <a:t>فكرة يطرحها شخص أو أشخاص </a:t>
            </a:r>
            <a:r>
              <a:rPr lang="ar-SA" sz="3600" b="1" spc="50" dirty="0" err="1" smtClean="0">
                <a:ln w="11430"/>
                <a:solidFill>
                  <a:schemeClr val="tx1"/>
                </a:solidFill>
                <a:cs typeface="PT Bold Heading" pitchFamily="2" charset="-78"/>
              </a:rPr>
              <a:t>لتنفيد</a:t>
            </a:r>
            <a:r>
              <a:rPr lang="ar-SA" sz="3600" b="1" spc="50" dirty="0" smtClean="0">
                <a:ln w="11430"/>
                <a:solidFill>
                  <a:schemeClr val="tx1"/>
                </a:solidFill>
                <a:cs typeface="PT Bold Heading" pitchFamily="2" charset="-78"/>
              </a:rPr>
              <a:t> عمل معين </a:t>
            </a:r>
            <a:endParaRPr lang="ar-SA" sz="3600" b="1" kern="1200" dirty="0">
              <a:solidFill>
                <a:schemeClr val="tx1"/>
              </a:solidFill>
              <a:effectLst/>
              <a:cs typeface="PT Bold Heading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59747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41368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493330" y="1916832"/>
            <a:ext cx="8183126" cy="4032448"/>
          </a:xfrm>
          <a:prstGeom prst="snip2DiagRect">
            <a:avLst>
              <a:gd name="adj1" fmla="val 0"/>
              <a:gd name="adj2" fmla="val 2074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600" b="1" dirty="0" smtClean="0">
                <a:solidFill>
                  <a:srgbClr val="003366"/>
                </a:solidFill>
              </a:rPr>
              <a:t>مشروع الوحدة</a:t>
            </a:r>
          </a:p>
          <a:p>
            <a:pPr algn="r" rtl="1"/>
            <a:r>
              <a:rPr lang="ar-SA" sz="3600" b="1" dirty="0" smtClean="0">
                <a:solidFill>
                  <a:srgbClr val="003366"/>
                </a:solidFill>
              </a:rPr>
              <a:t>أنجزمشروعي معاهدة الحفاظ على البيئة</a:t>
            </a:r>
          </a:p>
          <a:p>
            <a:pPr algn="ctr" rtl="1"/>
            <a:r>
              <a:rPr lang="ar-SA" sz="3600" b="1" dirty="0" smtClean="0">
                <a:solidFill>
                  <a:srgbClr val="003366"/>
                </a:solidFill>
              </a:rPr>
              <a:t>ساعد ابنك/ ابنتك على معرفة الطريقة السليمة للتعامل مع البيئة, ليكون صديقا لها, ويشارك أقرانه في تنفيذ المشروع المطلوب على الوجه الأكمل.</a:t>
            </a:r>
            <a:endParaRPr lang="ar-SA" sz="3200" b="1" dirty="0">
              <a:solidFill>
                <a:srgbClr val="003366"/>
              </a:solidFill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493330" y="337335"/>
            <a:ext cx="19479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600" b="1" dirty="0" smtClean="0">
                <a:solidFill>
                  <a:srgbClr val="CC0066"/>
                </a:solidFill>
              </a:rPr>
              <a:t>نشاط أسري</a:t>
            </a:r>
            <a:endParaRPr lang="en-US" sz="3600" b="1" dirty="0">
              <a:solidFill>
                <a:srgbClr val="CC0066"/>
              </a:solidFill>
            </a:endParaRP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272" y="990247"/>
            <a:ext cx="1104900" cy="1114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943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9928"/>
            <a:ext cx="8640960" cy="633670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615568" y="1084567"/>
            <a:ext cx="8098692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2800" b="1" dirty="0" smtClean="0">
                <a:solidFill>
                  <a:srgbClr val="FF0000"/>
                </a:solidFill>
              </a:rPr>
              <a:t>- أكون مع زملائي في الصف أربع مجموعات متساوية العدد </a:t>
            </a:r>
          </a:p>
          <a:p>
            <a:pPr algn="ctr" rtl="1"/>
            <a:r>
              <a:rPr lang="ar-SA" sz="2800" b="1" dirty="0" smtClean="0">
                <a:solidFill>
                  <a:srgbClr val="FF0000"/>
                </a:solidFill>
              </a:rPr>
              <a:t>وتختار كل مجموعة أحدي اللوحات الآتية :</a:t>
            </a:r>
          </a:p>
          <a:p>
            <a:pPr algn="ctr" rtl="1"/>
            <a:endParaRPr lang="ar-SA" sz="2800" b="1" dirty="0" smtClean="0">
              <a:solidFill>
                <a:srgbClr val="FF0000"/>
              </a:solidFill>
            </a:endParaRPr>
          </a:p>
          <a:p>
            <a:pPr algn="ctr" rtl="1"/>
            <a:r>
              <a:rPr lang="ar-SA" sz="2400" b="1" dirty="0" smtClean="0">
                <a:solidFill>
                  <a:srgbClr val="990099"/>
                </a:solidFill>
              </a:rPr>
              <a:t>1- اللوحة الأولى : نكتب أكبر عدد ممكن من الأفكار</a:t>
            </a:r>
          </a:p>
          <a:p>
            <a:pPr algn="ctr" rtl="1"/>
            <a:r>
              <a:rPr lang="ar-SA" sz="2400" b="1" dirty="0" smtClean="0">
                <a:solidFill>
                  <a:srgbClr val="990099"/>
                </a:solidFill>
              </a:rPr>
              <a:t> للمحافظة على بيئة صفي.</a:t>
            </a:r>
          </a:p>
          <a:p>
            <a:pPr algn="ctr" rtl="1"/>
            <a:r>
              <a:rPr lang="ar-SA" sz="2400" b="1" dirty="0" smtClean="0">
                <a:solidFill>
                  <a:srgbClr val="990099"/>
                </a:solidFill>
              </a:rPr>
              <a:t>2- اللوحة الثانية: نكتب أكبر عدد ممكن من الأفكار للمحافظة على بيئة مدرستي.</a:t>
            </a:r>
          </a:p>
          <a:p>
            <a:pPr algn="ctr" rtl="1"/>
            <a:r>
              <a:rPr lang="ar-SA" sz="2400" b="1" dirty="0" smtClean="0">
                <a:solidFill>
                  <a:srgbClr val="990099"/>
                </a:solidFill>
              </a:rPr>
              <a:t>3- اللوحة الثالثة: نكتب أكبر عدد ممكن من الأفكار للمحافظة على بيئة منزلي.</a:t>
            </a:r>
          </a:p>
          <a:p>
            <a:pPr algn="ctr" rtl="1"/>
            <a:r>
              <a:rPr lang="ar-SA" sz="2400" b="1" dirty="0" smtClean="0">
                <a:solidFill>
                  <a:srgbClr val="990099"/>
                </a:solidFill>
              </a:rPr>
              <a:t>4- اللوحة الرابعة: نكتب أكبر عدد ممكن من الأفكار للمحافظة على بيئة مدينتي.</a:t>
            </a:r>
          </a:p>
          <a:p>
            <a:pPr algn="ctr" rtl="1"/>
            <a:r>
              <a:rPr lang="ar-SA" sz="2400" b="1" dirty="0" smtClean="0">
                <a:solidFill>
                  <a:srgbClr val="990099"/>
                </a:solidFill>
              </a:rPr>
              <a:t>- يقوم كل عضو في المجموعة بكتابة أفكار حول موضوع اللوحة التي اختيرت.</a:t>
            </a:r>
          </a:p>
          <a:p>
            <a:pPr algn="ctr" rtl="1"/>
            <a:r>
              <a:rPr lang="ar-SA" sz="2400" b="1" dirty="0" smtClean="0">
                <a:solidFill>
                  <a:srgbClr val="990099"/>
                </a:solidFill>
              </a:rPr>
              <a:t>ثم يجمع قائد المجموعة الأفكار, ليقوم مع أعضاء مجموعته بفرزها, واستبعاد</a:t>
            </a:r>
          </a:p>
          <a:p>
            <a:pPr algn="ctr" rtl="1"/>
            <a:r>
              <a:rPr lang="ar-SA" sz="2400" b="1" dirty="0" smtClean="0">
                <a:solidFill>
                  <a:srgbClr val="990099"/>
                </a:solidFill>
              </a:rPr>
              <a:t>المكرر منها, وترتيب المتبقي بحسب أهميته وإمكانية تنفيذه.</a:t>
            </a:r>
          </a:p>
          <a:p>
            <a:pPr marL="342900" indent="-342900" algn="ctr" rtl="1">
              <a:buFontTx/>
              <a:buChar char="-"/>
            </a:pPr>
            <a:r>
              <a:rPr lang="ar-SA" sz="2400" b="1" dirty="0" smtClean="0">
                <a:solidFill>
                  <a:srgbClr val="990099"/>
                </a:solidFill>
              </a:rPr>
              <a:t>نتعاهد جميعا على تطبيقها في حياتنا الواقعية ويوقع كل منا على المعاهدة.</a:t>
            </a:r>
          </a:p>
          <a:p>
            <a:pPr marL="342900" indent="-342900" algn="ctr" rtl="1">
              <a:buFontTx/>
              <a:buChar char="-"/>
            </a:pPr>
            <a:endParaRPr lang="ar-SA" sz="2400" b="1" dirty="0" smtClean="0">
              <a:solidFill>
                <a:srgbClr val="99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28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8892480" cy="6408712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392996"/>
            <a:ext cx="1834035" cy="11390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C:\Users\H\Desktop\hqdefaul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432" y="4504700"/>
            <a:ext cx="1635617" cy="15143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H\Desktop\D3_287408_highr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34" y="3288934"/>
            <a:ext cx="1841354" cy="13117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H\Desktop\images (1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504700"/>
            <a:ext cx="1672611" cy="15143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ربع نص 8"/>
          <p:cNvSpPr txBox="1"/>
          <p:nvPr/>
        </p:nvSpPr>
        <p:spPr>
          <a:xfrm>
            <a:off x="3049403" y="183955"/>
            <a:ext cx="328089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</a:rPr>
              <a:t>لوحات البيئة النظيفة  </a:t>
            </a:r>
            <a:endParaRPr lang="ar-SA" sz="3200" b="1" dirty="0">
              <a:solidFill>
                <a:srgbClr val="FF0000"/>
              </a:solidFill>
            </a:endParaRPr>
          </a:p>
        </p:txBody>
      </p:sp>
      <p:cxnSp>
        <p:nvCxnSpPr>
          <p:cNvPr id="10" name="رابط كسهم مستقيم 9"/>
          <p:cNvCxnSpPr/>
          <p:nvPr/>
        </p:nvCxnSpPr>
        <p:spPr>
          <a:xfrm>
            <a:off x="6191848" y="630296"/>
            <a:ext cx="1332480" cy="20738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/>
          <p:nvPr/>
        </p:nvCxnSpPr>
        <p:spPr>
          <a:xfrm>
            <a:off x="5258128" y="702344"/>
            <a:ext cx="447527" cy="29746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 flipH="1">
            <a:off x="1979712" y="844212"/>
            <a:ext cx="1925063" cy="17096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رابط كسهم مستقيم 12"/>
          <p:cNvCxnSpPr/>
          <p:nvPr/>
        </p:nvCxnSpPr>
        <p:spPr>
          <a:xfrm flipH="1">
            <a:off x="3707904" y="744653"/>
            <a:ext cx="833838" cy="29323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مربع نص 13"/>
          <p:cNvSpPr txBox="1"/>
          <p:nvPr/>
        </p:nvSpPr>
        <p:spPr>
          <a:xfrm>
            <a:off x="518253" y="2492896"/>
            <a:ext cx="176655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accent2">
                    <a:lumMod val="75000"/>
                  </a:schemeClr>
                </a:solidFill>
              </a:rPr>
              <a:t>بيئة مدينتي</a:t>
            </a:r>
            <a:endParaRPr lang="ar-SA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2504344" y="3782876"/>
            <a:ext cx="191948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accent6">
                    <a:lumMod val="75000"/>
                  </a:schemeClr>
                </a:solidFill>
              </a:rPr>
              <a:t>بيئة مدرستي</a:t>
            </a:r>
            <a:endParaRPr lang="ar-SA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4885432" y="3782877"/>
            <a:ext cx="164044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990099"/>
                </a:solidFill>
              </a:rPr>
              <a:t>بيئة منزلي </a:t>
            </a:r>
            <a:endParaRPr lang="ar-SA" sz="3200" b="1" dirty="0">
              <a:solidFill>
                <a:srgbClr val="990099"/>
              </a:solidFill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7076986" y="2775271"/>
            <a:ext cx="157658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بيئة صفية</a:t>
            </a:r>
            <a:endParaRPr lang="ar-SA" sz="32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64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424936" cy="612068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21868"/>
            <a:ext cx="2088232" cy="2088232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417307"/>
            <a:ext cx="5196613" cy="5832648"/>
          </a:xfrm>
          <a:prstGeom prst="rect">
            <a:avLst/>
          </a:prstGeom>
        </p:spPr>
      </p:pic>
      <p:sp>
        <p:nvSpPr>
          <p:cNvPr id="8" name="وسيلة شرح على شكل سحابة 7"/>
          <p:cNvSpPr/>
          <p:nvPr/>
        </p:nvSpPr>
        <p:spPr>
          <a:xfrm>
            <a:off x="498961" y="417307"/>
            <a:ext cx="2088232" cy="1584176"/>
          </a:xfrm>
          <a:prstGeom prst="cloudCallout">
            <a:avLst>
              <a:gd name="adj1" fmla="val 23651"/>
              <a:gd name="adj2" fmla="val 8632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rgbClr val="FF0000"/>
                </a:solidFill>
              </a:rPr>
              <a:t>معاهدتي</a:t>
            </a:r>
            <a:endParaRPr lang="ar-SA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3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240</Words>
  <Application>Microsoft Office PowerPoint</Application>
  <PresentationFormat>عرض على الشاشة (3:4)‏</PresentationFormat>
  <Paragraphs>49</Paragraphs>
  <Slides>9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0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Ahmed-Under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</dc:creator>
  <cp:lastModifiedBy>Pc</cp:lastModifiedBy>
  <cp:revision>11</cp:revision>
  <dcterms:created xsi:type="dcterms:W3CDTF">2019-09-05T19:14:55Z</dcterms:created>
  <dcterms:modified xsi:type="dcterms:W3CDTF">2024-08-28T09:33:42Z</dcterms:modified>
</cp:coreProperties>
</file>